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1057" r:id="rId2"/>
    <p:sldId id="1824" r:id="rId3"/>
    <p:sldId id="1825" r:id="rId4"/>
    <p:sldId id="1826" r:id="rId5"/>
    <p:sldId id="1827" r:id="rId6"/>
    <p:sldId id="1828" r:id="rId7"/>
    <p:sldId id="1829" r:id="rId8"/>
    <p:sldId id="1831" r:id="rId9"/>
    <p:sldId id="1838" r:id="rId10"/>
    <p:sldId id="1832" r:id="rId11"/>
    <p:sldId id="1833" r:id="rId12"/>
    <p:sldId id="1834" r:id="rId13"/>
    <p:sldId id="1835" r:id="rId14"/>
    <p:sldId id="1836" r:id="rId15"/>
    <p:sldId id="1837" r:id="rId16"/>
  </p:sldIdLst>
  <p:sldSz cx="15120938" cy="1069181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89180CC-B721-4568-AA3E-DC0E03D7D344}">
          <p14:sldIdLst>
            <p14:sldId id="1057"/>
            <p14:sldId id="1824"/>
            <p14:sldId id="1825"/>
            <p14:sldId id="1826"/>
            <p14:sldId id="1827"/>
            <p14:sldId id="1828"/>
            <p14:sldId id="1829"/>
            <p14:sldId id="1831"/>
            <p14:sldId id="1838"/>
            <p14:sldId id="1832"/>
            <p14:sldId id="1833"/>
            <p14:sldId id="1834"/>
            <p14:sldId id="1835"/>
            <p14:sldId id="1836"/>
            <p14:sldId id="1837"/>
          </p14:sldIdLst>
        </p14:section>
      </p14:sectionLst>
    </p:ext>
    <p:ext uri="{EFAFB233-063F-42B5-8137-9DF3F51BA10A}">
      <p15:sldGuideLst xmlns:p15="http://schemas.microsoft.com/office/powerpoint/2012/main" xmlns="">
        <p15:guide id="2" pos="476" userDrawn="1">
          <p15:clr>
            <a:srgbClr val="A4A3A4"/>
          </p15:clr>
        </p15:guide>
        <p15:guide id="3" orient="horz" pos="3980" userDrawn="1">
          <p15:clr>
            <a:srgbClr val="A4A3A4"/>
          </p15:clr>
        </p15:guide>
        <p15:guide id="4" pos="4626" userDrawn="1">
          <p15:clr>
            <a:srgbClr val="A4A3A4"/>
          </p15:clr>
        </p15:guide>
        <p15:guide id="5" orient="horz" pos="963" userDrawn="1">
          <p15:clr>
            <a:srgbClr val="A4A3A4"/>
          </p15:clr>
        </p15:guide>
        <p15:guide id="6" orient="horz" pos="6384" userDrawn="1">
          <p15:clr>
            <a:srgbClr val="A4A3A4"/>
          </p15:clr>
        </p15:guide>
        <p15:guide id="7" pos="4853" userDrawn="1">
          <p15:clr>
            <a:srgbClr val="A4A3A4"/>
          </p15:clr>
        </p15:guide>
        <p15:guide id="8" pos="9049" userDrawn="1">
          <p15:clr>
            <a:srgbClr val="A4A3A4"/>
          </p15:clr>
        </p15:guide>
        <p15:guide id="9" orient="horz" pos="238" userDrawn="1">
          <p15:clr>
            <a:srgbClr val="A4A3A4"/>
          </p15:clr>
        </p15:guide>
        <p15:guide id="10" orient="horz" pos="601" userDrawn="1">
          <p15:clr>
            <a:srgbClr val="A4A3A4"/>
          </p15:clr>
        </p15:guide>
        <p15:guide id="11" orient="horz" pos="3504" userDrawn="1">
          <p15:clr>
            <a:srgbClr val="A4A3A4"/>
          </p15:clr>
        </p15:guide>
        <p15:guide id="12" orient="horz" pos="3367" userDrawn="1">
          <p15:clr>
            <a:srgbClr val="A4A3A4"/>
          </p15:clr>
        </p15:guide>
        <p15:guide id="13" orient="horz" pos="10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DF6"/>
    <a:srgbClr val="4F81BD"/>
    <a:srgbClr val="DDFFDF"/>
    <a:srgbClr val="CDFFCF"/>
    <a:srgbClr val="CDFFE4"/>
    <a:srgbClr val="C6D9F1"/>
    <a:srgbClr val="028C0F"/>
    <a:srgbClr val="006600"/>
    <a:srgbClr val="465676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65" autoAdjust="0"/>
    <p:restoredTop sz="94660"/>
  </p:normalViewPr>
  <p:slideViewPr>
    <p:cSldViewPr snapToGrid="0">
      <p:cViewPr>
        <p:scale>
          <a:sx n="75" d="100"/>
          <a:sy n="75" d="100"/>
        </p:scale>
        <p:origin x="-1620" y="-36"/>
      </p:cViewPr>
      <p:guideLst>
        <p:guide orient="horz" pos="3980"/>
        <p:guide orient="horz" pos="963"/>
        <p:guide orient="horz" pos="6384"/>
        <p:guide orient="horz" pos="238"/>
        <p:guide orient="horz" pos="601"/>
        <p:guide orient="horz" pos="3504"/>
        <p:guide orient="horz" pos="3367"/>
        <p:guide orient="horz" pos="1077"/>
        <p:guide pos="476"/>
        <p:guide pos="4626"/>
        <p:guide pos="4853"/>
        <p:guide pos="904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1" d="100"/>
          <a:sy n="81" d="100"/>
        </p:scale>
        <p:origin x="399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2BE65-A50D-4E2D-9A48-4138391437CE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78984-6538-4600-B23C-4BDCF8E6B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566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A588A-A378-46F8-81CF-ACB52AAF793C}" type="datetimeFigureOut">
              <a:rPr lang="ru-RU" smtClean="0"/>
              <a:t>28.11.2024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DC667-0BCB-4137-838E-96E6F8B0C9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3913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1130300" y="1993901"/>
            <a:ext cx="6908800" cy="38862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Рисунок 2"/>
          <p:cNvSpPr>
            <a:spLocks noGrp="1"/>
          </p:cNvSpPr>
          <p:nvPr>
            <p:ph type="pic" sz="quarter" idx="11"/>
          </p:nvPr>
        </p:nvSpPr>
        <p:spPr>
          <a:xfrm>
            <a:off x="7543800" y="1993901"/>
            <a:ext cx="6908800" cy="38862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Рисунок 2"/>
          <p:cNvSpPr>
            <a:spLocks noGrp="1"/>
          </p:cNvSpPr>
          <p:nvPr>
            <p:ph type="pic" sz="quarter" idx="12"/>
          </p:nvPr>
        </p:nvSpPr>
        <p:spPr>
          <a:xfrm>
            <a:off x="7327900" y="5321301"/>
            <a:ext cx="6908800" cy="38862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Рисунок 2"/>
          <p:cNvSpPr>
            <a:spLocks noGrp="1"/>
          </p:cNvSpPr>
          <p:nvPr>
            <p:ph type="pic" sz="quarter" idx="13"/>
          </p:nvPr>
        </p:nvSpPr>
        <p:spPr>
          <a:xfrm>
            <a:off x="914400" y="5321301"/>
            <a:ext cx="6908800" cy="38862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/>
          </p:nvPr>
        </p:nvSpPr>
        <p:spPr>
          <a:xfrm>
            <a:off x="1130132" y="344020"/>
            <a:ext cx="4670165" cy="1343901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5"/>
          </p:nvPr>
        </p:nvSpPr>
        <p:spPr>
          <a:xfrm>
            <a:off x="7328142" y="393519"/>
            <a:ext cx="5680197" cy="1049382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89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Титульный слайд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134120" y="1749900"/>
            <a:ext cx="12853350" cy="3722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275" tIns="128275" rIns="128275" bIns="12827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Calibri"/>
              <a:buNone/>
              <a:defRPr sz="928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890201" y="5616005"/>
            <a:ext cx="11341191" cy="258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275" tIns="128275" rIns="128275" bIns="128275" anchor="t" anchorCtr="0"/>
          <a:lstStyle>
            <a:lvl1pPr marR="0" lvl="0" algn="ctr" rtl="0">
              <a:lnSpc>
                <a:spcPct val="90000"/>
              </a:lnSpc>
              <a:spcBef>
                <a:spcPts val="1497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69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798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  <a:defRPr sz="309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798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7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79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79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79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79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79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79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1039611" y="9910302"/>
            <a:ext cx="3402357" cy="569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275" tIns="128275" rIns="128275" bIns="128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5009034" y="9910302"/>
            <a:ext cx="5103536" cy="569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275" tIns="128275" rIns="128275" bIns="128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10679635" y="9910302"/>
            <a:ext cx="3402357" cy="569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275" tIns="64125" rIns="128275" bIns="641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73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7" r:id="rId3"/>
  </p:sldLayoutIdLst>
  <p:hf hdr="0" ftr="0" dt="0"/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2.jp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2.jp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2.jp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2.jp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1519" y="3250504"/>
            <a:ext cx="13489305" cy="387876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19000"/>
              </a:lnSpc>
            </a:pPr>
            <a:r>
              <a:rPr lang="ru-RU" sz="3500" b="1" dirty="0">
                <a:solidFill>
                  <a:srgbClr val="465676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ОТЧЕТ О ВЫПОЛНЕННЫХ РАБОТАХ ПО БЛАГОУСТРОЙСТВУ ДВОРОВЫХ ТЕРРИТОРИЙ В 2024 ГОДУ ЗА СЧЕТ СРЕДСТВ, ПОЛУЧЕННЫХ ОТ ОПЛАТЫ ПЛАТНЫХ ГОРОДСКИХ </a:t>
            </a:r>
            <a:r>
              <a:rPr lang="ru-RU" sz="3500" b="1" dirty="0" smtClean="0">
                <a:solidFill>
                  <a:srgbClr val="465676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ПАРКОВОК</a:t>
            </a:r>
          </a:p>
          <a:p>
            <a:pPr algn="ctr">
              <a:lnSpc>
                <a:spcPct val="119000"/>
              </a:lnSpc>
            </a:pPr>
            <a:r>
              <a:rPr lang="ru-RU" sz="3500" b="1" dirty="0" smtClean="0">
                <a:solidFill>
                  <a:srgbClr val="465676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В МОЖАЙСКОМ РАЙОНЕ , ЗАПАДНОГО АДМИНИСТРАТИВНОГО ОКРУГА, ГОРОДА МОСКВЫ. </a:t>
            </a:r>
            <a:endParaRPr lang="ru-RU" sz="3500" b="1" dirty="0">
              <a:solidFill>
                <a:srgbClr val="465676"/>
              </a:solidFill>
              <a:latin typeface="Arial Narrow" panose="020B0606020202030204" pitchFamily="34" charset="0"/>
              <a:cs typeface="Segoe UI Light" panose="020B0502040204020203" pitchFamily="34" charset="0"/>
            </a:endParaRPr>
          </a:p>
        </p:txBody>
      </p:sp>
      <p:sp>
        <p:nvSpPr>
          <p:cNvPr id="4" name="Google Shape;21;p1"/>
          <p:cNvSpPr/>
          <p:nvPr/>
        </p:nvSpPr>
        <p:spPr>
          <a:xfrm>
            <a:off x="7273868" y="10317480"/>
            <a:ext cx="573203" cy="1846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0" i="0" u="none" strike="noStrike" cap="none" dirty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1" y="27734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b="874"/>
          <a:stretch/>
        </p:blipFill>
        <p:spPr>
          <a:xfrm>
            <a:off x="1013012" y="281805"/>
            <a:ext cx="2010781" cy="201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5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;p1"/>
          <p:cNvSpPr/>
          <p:nvPr/>
        </p:nvSpPr>
        <p:spPr>
          <a:xfrm>
            <a:off x="7273868" y="10317480"/>
            <a:ext cx="573203" cy="1846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1" y="27734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611091" y="277341"/>
            <a:ext cx="6612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ТОЛБУХИНА УЛ., </a:t>
            </a:r>
            <a:r>
              <a:rPr lang="ru-RU" sz="32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Д. </a:t>
            </a:r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6 К.1</a:t>
            </a:r>
            <a:endParaRPr lang="ru-RU" sz="3200" b="1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63155" y="2616485"/>
            <a:ext cx="5011828" cy="33623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817447" y="2649539"/>
            <a:ext cx="4322589" cy="20755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ДО БЛАГОУСТРОЙСТВА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801" b="7801"/>
          <a:stretch>
            <a:fillRect/>
          </a:stretch>
        </p:blipFill>
        <p:spPr>
          <a:xfrm>
            <a:off x="141288" y="6754813"/>
            <a:ext cx="5470525" cy="3379787"/>
          </a:xfrm>
          <a:prstGeom prst="rect">
            <a:avLst/>
          </a:prstGeom>
        </p:spPr>
      </p:pic>
      <p:pic>
        <p:nvPicPr>
          <p:cNvPr id="12" name="Рисунок 11"/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t="17909" b="17909"/>
          <a:stretch>
            <a:fillRect/>
          </a:stretch>
        </p:blipFill>
        <p:spPr>
          <a:xfrm>
            <a:off x="9526588" y="2978150"/>
            <a:ext cx="5468937" cy="3381375"/>
          </a:xfrm>
          <a:prstGeom prst="rect">
            <a:avLst/>
          </a:prstGeom>
        </p:spPr>
      </p:pic>
      <p:pic>
        <p:nvPicPr>
          <p:cNvPr id="13" name="Рисунок 12"/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t="1366" b="1366"/>
          <a:stretch>
            <a:fillRect/>
          </a:stretch>
        </p:blipFill>
        <p:spPr>
          <a:xfrm>
            <a:off x="9526588" y="6734175"/>
            <a:ext cx="5468937" cy="3379788"/>
          </a:xfrm>
          <a:prstGeom prst="rect">
            <a:avLst/>
          </a:prstGeom>
        </p:spPr>
      </p:pic>
      <p:pic>
        <p:nvPicPr>
          <p:cNvPr id="3" name="Рисунок 2"/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t="8258" b="8258"/>
          <a:stretch>
            <a:fillRect/>
          </a:stretch>
        </p:blipFill>
        <p:spPr>
          <a:xfrm>
            <a:off x="141288" y="2978150"/>
            <a:ext cx="5470525" cy="338137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758986" y="2978726"/>
            <a:ext cx="3619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ВЫПОЛНЕННЫЕ РАБОТЫ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5790624" y="3440391"/>
            <a:ext cx="3588327" cy="657779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МАЛЫХ АРХИТЕКТУРНЫХ ФОРМ</a:t>
            </a:r>
          </a:p>
          <a:p>
            <a:pPr marL="342900" indent="-342900">
              <a:buFontTx/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ТРАВМОБЕЗОПАСНОГО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РЕМОНТ АСФАЛЬТОБЕТОННОГО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БОРТОВОГО КАМНЯ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РЕМОНТ ГАЗОНОВ</a:t>
            </a: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pPr marL="342900" indent="-342900">
              <a:buAutoNum type="arabicPeriod"/>
            </a:pP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b="874"/>
          <a:stretch/>
        </p:blipFill>
        <p:spPr>
          <a:xfrm>
            <a:off x="1013013" y="280975"/>
            <a:ext cx="2011542" cy="201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92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;p1"/>
          <p:cNvSpPr/>
          <p:nvPr/>
        </p:nvSpPr>
        <p:spPr>
          <a:xfrm>
            <a:off x="7273868" y="10317480"/>
            <a:ext cx="573203" cy="1846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1" y="27734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611091" y="277341"/>
            <a:ext cx="6612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КУБИНКА УЛ., </a:t>
            </a:r>
            <a:r>
              <a:rPr lang="ru-RU" sz="32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Д. 5</a:t>
            </a:r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 К.2</a:t>
            </a:r>
            <a:endParaRPr lang="ru-RU" sz="3200" b="1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63155" y="2616485"/>
            <a:ext cx="5011828" cy="33623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817447" y="2649539"/>
            <a:ext cx="4322589" cy="20755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ДО БЛАГОУСТРОЙСТВА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8446" b="8446"/>
          <a:stretch>
            <a:fillRect/>
          </a:stretch>
        </p:blipFill>
        <p:spPr>
          <a:xfrm>
            <a:off x="141288" y="6754813"/>
            <a:ext cx="5470525" cy="3379787"/>
          </a:xfrm>
          <a:prstGeom prst="rect">
            <a:avLst/>
          </a:prstGeo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2040" r="2040"/>
          <a:stretch>
            <a:fillRect/>
          </a:stretch>
        </p:blipFill>
        <p:spPr>
          <a:xfrm>
            <a:off x="9526588" y="2978150"/>
            <a:ext cx="5468937" cy="3381375"/>
          </a:xfrm>
          <a:prstGeom prst="rect">
            <a:avLst/>
          </a:prstGeom>
        </p:spPr>
      </p:pic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t="7867" b="7867"/>
          <a:stretch>
            <a:fillRect/>
          </a:stretch>
        </p:blipFill>
        <p:spPr>
          <a:xfrm>
            <a:off x="9526588" y="6734175"/>
            <a:ext cx="5468937" cy="3379788"/>
          </a:xfrm>
          <a:prstGeom prst="rect">
            <a:avLst/>
          </a:prstGeom>
        </p:spPr>
      </p:pic>
      <p:pic>
        <p:nvPicPr>
          <p:cNvPr id="2" name="Рисунок 1"/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t="8494" b="8494"/>
          <a:stretch>
            <a:fillRect/>
          </a:stretch>
        </p:blipFill>
        <p:spPr>
          <a:xfrm>
            <a:off x="141288" y="2978150"/>
            <a:ext cx="5470525" cy="338137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758986" y="2978726"/>
            <a:ext cx="3619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ВЫПОЛНЕННЫЕ РАБОТЫ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5790624" y="3440391"/>
            <a:ext cx="3588327" cy="657779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МАЛЫХ АРХИТЕКТУРНЫХ ФОРМ</a:t>
            </a:r>
          </a:p>
          <a:p>
            <a:pPr marL="342900" indent="-342900">
              <a:buFontTx/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ТРАВМОБЕЗОПАСНОГО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РЕМОНТ АСФАЛЬТОБЕТОННОГО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БОРТОВОГО КАМНЯ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РЕМОНТ ГАЗОНОВ</a:t>
            </a: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pPr marL="342900" indent="-342900">
              <a:buAutoNum type="arabicPeriod"/>
            </a:pP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b="874"/>
          <a:stretch/>
        </p:blipFill>
        <p:spPr>
          <a:xfrm>
            <a:off x="1013013" y="280975"/>
            <a:ext cx="2011542" cy="201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77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;p1"/>
          <p:cNvSpPr/>
          <p:nvPr/>
        </p:nvSpPr>
        <p:spPr>
          <a:xfrm>
            <a:off x="7273868" y="10317480"/>
            <a:ext cx="573203" cy="1846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1" y="27734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611091" y="277341"/>
            <a:ext cx="6612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КУТУЗОВА УЛ., </a:t>
            </a:r>
            <a:r>
              <a:rPr lang="ru-RU" sz="32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Д. </a:t>
            </a:r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11 К.2</a:t>
            </a:r>
            <a:endParaRPr lang="ru-RU" sz="3200" b="1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63155" y="2616485"/>
            <a:ext cx="5011828" cy="33623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817447" y="2649539"/>
            <a:ext cx="4322589" cy="20755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ДО БЛАГОУСТРОЙСТВА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685" r="685"/>
          <a:stretch>
            <a:fillRect/>
          </a:stretch>
        </p:blipFill>
        <p:spPr>
          <a:xfrm>
            <a:off x="141288" y="6754813"/>
            <a:ext cx="5470525" cy="3379787"/>
          </a:xfrm>
          <a:prstGeom prst="rect">
            <a:avLst/>
          </a:prstGeo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t="11406" b="11406"/>
          <a:stretch>
            <a:fillRect/>
          </a:stretch>
        </p:blipFill>
        <p:spPr>
          <a:xfrm>
            <a:off x="9526588" y="2978150"/>
            <a:ext cx="5468937" cy="3381375"/>
          </a:xfrm>
          <a:prstGeom prst="rect">
            <a:avLst/>
          </a:prstGeom>
        </p:spPr>
      </p:pic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1132" r="1132"/>
          <a:stretch>
            <a:fillRect/>
          </a:stretch>
        </p:blipFill>
        <p:spPr>
          <a:xfrm>
            <a:off x="9526588" y="6734175"/>
            <a:ext cx="5468937" cy="3379788"/>
          </a:xfrm>
          <a:prstGeom prst="rect">
            <a:avLst/>
          </a:prstGeom>
        </p:spPr>
      </p:pic>
      <p:pic>
        <p:nvPicPr>
          <p:cNvPr id="2" name="Рисунок 1"/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l="1106" r="1106"/>
          <a:stretch>
            <a:fillRect/>
          </a:stretch>
        </p:blipFill>
        <p:spPr>
          <a:xfrm>
            <a:off x="141288" y="2978150"/>
            <a:ext cx="5470525" cy="338137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758986" y="2978726"/>
            <a:ext cx="3619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ВЫПОЛНЕННЫЕ РАБОТЫ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5790624" y="3440391"/>
            <a:ext cx="3588327" cy="657779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МАЛЫХ АРХИТЕКТУРНЫХ ФОРМ</a:t>
            </a:r>
          </a:p>
          <a:p>
            <a:pPr marL="342900" indent="-342900">
              <a:buFontTx/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ТРАВМОБЕЗОПАСНОГО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РЕМОНТ АСФАЛЬТОБЕТОННОГО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БОРТОВОГО КАМНЯ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РЕМОНТ ГАЗОНОВ</a:t>
            </a: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pPr marL="342900" indent="-342900">
              <a:buAutoNum type="arabicPeriod"/>
            </a:pP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b="874"/>
          <a:stretch/>
        </p:blipFill>
        <p:spPr>
          <a:xfrm>
            <a:off x="1013013" y="280975"/>
            <a:ext cx="2011542" cy="201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70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;p1"/>
          <p:cNvSpPr/>
          <p:nvPr/>
        </p:nvSpPr>
        <p:spPr>
          <a:xfrm>
            <a:off x="7273868" y="10317480"/>
            <a:ext cx="573203" cy="1846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1" y="27734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611091" y="277341"/>
            <a:ext cx="6612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КУТУЗОВА УЛ., </a:t>
            </a:r>
            <a:r>
              <a:rPr lang="ru-RU" sz="32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Д. </a:t>
            </a:r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11 К.3</a:t>
            </a:r>
            <a:endParaRPr lang="ru-RU" sz="3200" b="1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63155" y="2616485"/>
            <a:ext cx="5011828" cy="33623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817447" y="2649539"/>
            <a:ext cx="4322589" cy="20755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ДО БЛАГОУСТРОЙСТВА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643" r="643"/>
          <a:stretch>
            <a:fillRect/>
          </a:stretch>
        </p:blipFill>
        <p:spPr>
          <a:xfrm>
            <a:off x="141288" y="6754813"/>
            <a:ext cx="5470525" cy="3379787"/>
          </a:xfrm>
          <a:prstGeom prst="rect">
            <a:avLst/>
          </a:prstGeo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t="7217" b="7217"/>
          <a:stretch>
            <a:fillRect/>
          </a:stretch>
        </p:blipFill>
        <p:spPr>
          <a:xfrm>
            <a:off x="9526588" y="2978150"/>
            <a:ext cx="5468937" cy="3381375"/>
          </a:xfrm>
          <a:prstGeom prst="rect">
            <a:avLst/>
          </a:prstGeom>
        </p:spPr>
      </p:pic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t="4316" b="4316"/>
          <a:stretch>
            <a:fillRect/>
          </a:stretch>
        </p:blipFill>
        <p:spPr>
          <a:xfrm>
            <a:off x="9526588" y="6734175"/>
            <a:ext cx="5468937" cy="3379788"/>
          </a:xfrm>
          <a:prstGeom prst="rect">
            <a:avLst/>
          </a:prstGeom>
        </p:spPr>
      </p:pic>
      <p:pic>
        <p:nvPicPr>
          <p:cNvPr id="2" name="Рисунок 1"/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l="2092" r="2092"/>
          <a:stretch>
            <a:fillRect/>
          </a:stretch>
        </p:blipFill>
        <p:spPr>
          <a:xfrm>
            <a:off x="141288" y="2978150"/>
            <a:ext cx="5470525" cy="338137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758986" y="2978726"/>
            <a:ext cx="3619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ВЫПОЛНЕННЫЕ РАБОТЫ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5790624" y="3440391"/>
            <a:ext cx="3588327" cy="657779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МАЛЫХ АРХИТЕКТУРНЫХ ФОРМ</a:t>
            </a:r>
          </a:p>
          <a:p>
            <a:pPr marL="342900" indent="-342900">
              <a:buFontTx/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ТРАВМОБЕЗОПАСНОГО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РЕМОНТ АСФАЛЬТОБЕТОННОГО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БОРТОВОГО КАМНЯ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РЕМОНТ ГАЗОНОВ</a:t>
            </a: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pPr marL="342900" indent="-342900">
              <a:buAutoNum type="arabicPeriod"/>
            </a:pP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b="874"/>
          <a:stretch/>
        </p:blipFill>
        <p:spPr>
          <a:xfrm>
            <a:off x="1013013" y="280975"/>
            <a:ext cx="2011542" cy="201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331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;p1"/>
          <p:cNvSpPr/>
          <p:nvPr/>
        </p:nvSpPr>
        <p:spPr>
          <a:xfrm>
            <a:off x="7273868" y="10317480"/>
            <a:ext cx="573203" cy="1846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1" y="27734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611091" y="277341"/>
            <a:ext cx="6612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ГВАРДЕЙСКАЯ УЛ., </a:t>
            </a:r>
            <a:r>
              <a:rPr lang="ru-RU" sz="32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Д. </a:t>
            </a:r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11 К.2</a:t>
            </a:r>
            <a:endParaRPr lang="ru-RU" sz="3200" b="1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63155" y="2616485"/>
            <a:ext cx="5011828" cy="33623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817447" y="2649539"/>
            <a:ext cx="4322589" cy="20755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ДО БЛАГОУСТРОЙСТВА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340" r="1340"/>
          <a:stretch>
            <a:fillRect/>
          </a:stretch>
        </p:blipFill>
        <p:spPr>
          <a:xfrm>
            <a:off x="141288" y="6754813"/>
            <a:ext cx="5470525" cy="3379787"/>
          </a:xfrm>
          <a:prstGeom prst="rect">
            <a:avLst/>
          </a:prstGeo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t="7229" b="7229"/>
          <a:stretch>
            <a:fillRect/>
          </a:stretch>
        </p:blipFill>
        <p:spPr>
          <a:xfrm>
            <a:off x="9526588" y="2978150"/>
            <a:ext cx="5468937" cy="3381375"/>
          </a:xfrm>
          <a:prstGeom prst="rect">
            <a:avLst/>
          </a:prstGeom>
        </p:spPr>
      </p:pic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t="7670" b="7670"/>
          <a:stretch>
            <a:fillRect/>
          </a:stretch>
        </p:blipFill>
        <p:spPr>
          <a:xfrm>
            <a:off x="9526588" y="6734175"/>
            <a:ext cx="5468937" cy="3379788"/>
          </a:xfrm>
          <a:prstGeom prst="rect">
            <a:avLst/>
          </a:prstGeom>
        </p:spPr>
      </p:pic>
      <p:pic>
        <p:nvPicPr>
          <p:cNvPr id="2" name="Рисунок 1"/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l="274" r="274"/>
          <a:stretch>
            <a:fillRect/>
          </a:stretch>
        </p:blipFill>
        <p:spPr>
          <a:xfrm>
            <a:off x="141288" y="2978150"/>
            <a:ext cx="5470525" cy="338137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758986" y="2978726"/>
            <a:ext cx="3619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ВЫПОЛНЕННЫЕ РАБОТЫ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5790624" y="3440391"/>
            <a:ext cx="3588327" cy="657779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МАЛЫХ АРХИТЕКТУРНЫХ ФОРМ</a:t>
            </a:r>
          </a:p>
          <a:p>
            <a:pPr marL="342900" indent="-342900">
              <a:buFontTx/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ТРАВМОБЕЗОПАСНОГО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РЕМОНТ АСФАЛЬТОБЕТОННОГО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БОРТОВОГО КАМНЯ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РЕМОНТ ГАЗОНОВ</a:t>
            </a: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pPr marL="342900" indent="-342900">
              <a:buAutoNum type="arabicPeriod"/>
            </a:pP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b="874"/>
          <a:stretch/>
        </p:blipFill>
        <p:spPr>
          <a:xfrm>
            <a:off x="1013013" y="280975"/>
            <a:ext cx="2011542" cy="201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546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;p1"/>
          <p:cNvSpPr/>
          <p:nvPr/>
        </p:nvSpPr>
        <p:spPr>
          <a:xfrm>
            <a:off x="7273868" y="10317480"/>
            <a:ext cx="573203" cy="1846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1" y="27734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611091" y="277341"/>
            <a:ext cx="6612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БАГРИЦКОГО УЛ., </a:t>
            </a:r>
            <a:r>
              <a:rPr lang="ru-RU" sz="32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Д. </a:t>
            </a:r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22</a:t>
            </a:r>
            <a:endParaRPr lang="ru-RU" sz="3200" b="1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63155" y="2616485"/>
            <a:ext cx="5011828" cy="33623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817447" y="2649539"/>
            <a:ext cx="4322589" cy="20755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ДО БЛАГОУСТРОЙСТВА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4523" r="4523"/>
          <a:stretch>
            <a:fillRect/>
          </a:stretch>
        </p:blipFill>
        <p:spPr>
          <a:xfrm>
            <a:off x="9526588" y="2978150"/>
            <a:ext cx="5468937" cy="3381375"/>
          </a:xfrm>
          <a:prstGeom prst="rect">
            <a:avLst/>
          </a:prstGeom>
        </p:spPr>
      </p:pic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12609" r="12609"/>
          <a:stretch>
            <a:fillRect/>
          </a:stretch>
        </p:blipFill>
        <p:spPr>
          <a:xfrm>
            <a:off x="9526588" y="6734175"/>
            <a:ext cx="5468937" cy="337978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758986" y="2978726"/>
            <a:ext cx="3619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ВЫПОЛНЕННЫЕ РАБОТЫ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5790624" y="3440391"/>
            <a:ext cx="3588327" cy="657779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УСТРОЙСТВО МАЛЫХ </a:t>
            </a: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АРХИТЕКТУРНЫХ ФОРМ</a:t>
            </a:r>
          </a:p>
          <a:p>
            <a:pPr marL="342900" indent="-342900">
              <a:buFontTx/>
              <a:buAutoNum type="arabicPeriod"/>
            </a:pPr>
            <a:r>
              <a:rPr lang="ru-RU" sz="1600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УСТРОЙСТВО </a:t>
            </a: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ТРАВМОБЕЗОПАСНОГО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РЕМОНТ АСФАЛЬТОБЕТОННОГО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БОРТОВОГО КАМНЯ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РЕМОНТ ГАЗОНОВ</a:t>
            </a: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pPr marL="342900" indent="-342900">
              <a:buAutoNum type="arabicPeriod"/>
            </a:pP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b="874"/>
          <a:stretch/>
        </p:blipFill>
        <p:spPr>
          <a:xfrm>
            <a:off x="1013013" y="280975"/>
            <a:ext cx="2011542" cy="2017660"/>
          </a:xfrm>
          <a:prstGeom prst="rect">
            <a:avLst/>
          </a:prstGeom>
        </p:spPr>
      </p:pic>
      <p:pic>
        <p:nvPicPr>
          <p:cNvPr id="12" name="Рисунок 11"/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t="1577" b="1577"/>
          <a:stretch>
            <a:fillRect/>
          </a:stretch>
        </p:blipFill>
        <p:spPr>
          <a:xfrm>
            <a:off x="141288" y="2978150"/>
            <a:ext cx="5502275" cy="3381375"/>
          </a:xfrm>
          <a:prstGeom prst="rect">
            <a:avLst/>
          </a:prstGeom>
        </p:spPr>
      </p:pic>
      <p:pic>
        <p:nvPicPr>
          <p:cNvPr id="14" name="Рисунок 13"/>
          <p:cNvPicPr>
            <a:picLocks noGrp="1" noChangeAspect="1"/>
          </p:cNvPicPr>
          <p:nvPr>
            <p:ph type="pic" sz="quarter" idx="10"/>
          </p:nvPr>
        </p:nvPicPr>
        <p:blipFill>
          <a:blip r:embed="rId7"/>
          <a:srcRect l="10444" r="10444"/>
          <a:stretch>
            <a:fillRect/>
          </a:stretch>
        </p:blipFill>
        <p:spPr>
          <a:xfrm>
            <a:off x="141288" y="6734175"/>
            <a:ext cx="5469803" cy="337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409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;p1"/>
          <p:cNvSpPr/>
          <p:nvPr/>
        </p:nvSpPr>
        <p:spPr>
          <a:xfrm>
            <a:off x="7273868" y="10317480"/>
            <a:ext cx="573203" cy="1846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0" i="0" u="none" strike="noStrike" cap="none" dirty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1" y="27734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024078"/>
              </p:ext>
            </p:extLst>
          </p:nvPr>
        </p:nvGraphicFramePr>
        <p:xfrm>
          <a:off x="755650" y="2475912"/>
          <a:ext cx="13609638" cy="6499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2350">
                  <a:extLst>
                    <a:ext uri="{9D8B030D-6E8A-4147-A177-3AD203B41FA5}">
                      <a16:colId xmlns:a16="http://schemas.microsoft.com/office/drawing/2014/main" xmlns="" val="3897811966"/>
                    </a:ext>
                  </a:extLst>
                </a:gridCol>
                <a:gridCol w="5689600">
                  <a:extLst>
                    <a:ext uri="{9D8B030D-6E8A-4147-A177-3AD203B41FA5}">
                      <a16:colId xmlns:a16="http://schemas.microsoft.com/office/drawing/2014/main" xmlns="" val="958763021"/>
                    </a:ext>
                  </a:extLst>
                </a:gridCol>
                <a:gridCol w="5627688">
                  <a:extLst>
                    <a:ext uri="{9D8B030D-6E8A-4147-A177-3AD203B41FA5}">
                      <a16:colId xmlns:a16="http://schemas.microsoft.com/office/drawing/2014/main" xmlns="" val="4206075779"/>
                    </a:ext>
                  </a:extLst>
                </a:gridCol>
              </a:tblGrid>
              <a:tr h="6574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lt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№ СЛАЙДА</a:t>
                      </a: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lt1"/>
                          </a:solidFill>
                          <a:effectLst/>
                          <a:latin typeface="Arial Narrow" panose="020B0606020202030204" pitchFamily="34" charset="0"/>
                        </a:rPr>
                        <a:t>АДРЕС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НАЗНАЧЕНИЕ</a:t>
                      </a:r>
                      <a:r>
                        <a:rPr lang="ru-RU" sz="14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 ОБЪЕКТОВ БЛАГОУСТРОЙСТВА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xmlns="" val="1302788974"/>
                  </a:ext>
                </a:extLst>
              </a:tr>
              <a:tr h="548801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</a:t>
                      </a: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Вяземская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ул., д.6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детская площадка, 1 спортивная площадка</a:t>
                      </a: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xmlns="" val="2472277392"/>
                  </a:ext>
                </a:extLst>
              </a:tr>
              <a:tr h="4959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Вяземская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ул., д.8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детская площадка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xmlns="" val="2792336034"/>
                  </a:ext>
                </a:extLst>
              </a:tr>
              <a:tr h="395533"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Вяземская ул., д.10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детских площадки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xmlns="" val="2392602867"/>
                  </a:ext>
                </a:extLst>
              </a:tr>
              <a:tr h="4369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Красных Зорь ул., д.59Б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детская площадка, 1 спортивная площадка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xmlns="" val="3626416225"/>
                  </a:ext>
                </a:extLst>
              </a:tr>
              <a:tr h="4079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Беловежская ул., д.61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детская площадка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xmlns="" val="1118113605"/>
                  </a:ext>
                </a:extLst>
              </a:tr>
              <a:tr h="4360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Можайское шоссе д.33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детская площадка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xmlns="" val="1723268633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Можайское шоссе д.40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детская площадка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xmlns="" val="2544466887"/>
                  </a:ext>
                </a:extLst>
              </a:tr>
              <a:tr h="4360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Толбухина ул., д.6 к.1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детская площадка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xmlns="" val="933095316"/>
                  </a:ext>
                </a:extLst>
              </a:tr>
              <a:tr h="3938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Кубинка ул., д.5 к.2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детская площадка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xmlns="" val="765043763"/>
                  </a:ext>
                </a:extLst>
              </a:tr>
              <a:tr h="4079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Кутузова ул., д.11 к.2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детская площадка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xmlns="" val="3773422967"/>
                  </a:ext>
                </a:extLst>
              </a:tr>
              <a:tr h="4336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Кутузова ул., д.11 к.3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спортивная площадка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xmlns="" val="2864069349"/>
                  </a:ext>
                </a:extLst>
              </a:tr>
              <a:tr h="4783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Гвардейская ул., д.11 к.2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детская площадка, 1 спортивная площадка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xmlns="" val="2455185992"/>
                  </a:ext>
                </a:extLst>
              </a:tr>
              <a:tr h="5488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Багрицкого ул., д.22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спортивная площадка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xmlns="" val="2585748971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b="874"/>
          <a:stretch/>
        </p:blipFill>
        <p:spPr>
          <a:xfrm>
            <a:off x="1013013" y="277341"/>
            <a:ext cx="2011542" cy="201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36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;p1"/>
          <p:cNvSpPr/>
          <p:nvPr/>
        </p:nvSpPr>
        <p:spPr>
          <a:xfrm>
            <a:off x="7273868" y="10317480"/>
            <a:ext cx="573203" cy="1846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1" y="27734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73858" y="450166"/>
            <a:ext cx="70213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ВЯЗЕМСКАЯ УЛ., </a:t>
            </a:r>
            <a:r>
              <a:rPr lang="ru-RU" sz="32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Д. </a:t>
            </a:r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6</a:t>
            </a:r>
            <a:endParaRPr lang="ru-RU" sz="3200" b="1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63155" y="2616485"/>
            <a:ext cx="5011828" cy="33623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817447" y="2649539"/>
            <a:ext cx="4322589" cy="20755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ДО БЛАГОУСТРОЙСТВА</a:t>
            </a: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8034" b="8034"/>
          <a:stretch>
            <a:fillRect/>
          </a:stretch>
        </p:blipFill>
        <p:spPr>
          <a:xfrm>
            <a:off x="9526588" y="2978150"/>
            <a:ext cx="5468937" cy="3381375"/>
          </a:xfrm>
          <a:prstGeom prst="rect">
            <a:avLst/>
          </a:prstGeom>
        </p:spPr>
      </p:pic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5142" r="5142"/>
          <a:stretch>
            <a:fillRect/>
          </a:stretch>
        </p:blipFill>
        <p:spPr>
          <a:xfrm>
            <a:off x="9526588" y="6734175"/>
            <a:ext cx="5468937" cy="337978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758986" y="2978726"/>
            <a:ext cx="3619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ВЫПОЛНЕННЫЕ РАБОТЫ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5790624" y="3440391"/>
            <a:ext cx="3588327" cy="657779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МАЛЫХ АРХИТЕКТУРНЫХ ФОРМ</a:t>
            </a:r>
          </a:p>
          <a:p>
            <a:pPr marL="342900" indent="-342900">
              <a:buFontTx/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ТРАВМОБЕЗОПАСНОГО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РЕМОНТ АСФАЛЬТОБЕТОННОГО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БОРТОВОГО КАМНЯ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РЕМОНТ ГАЗОНОВ</a:t>
            </a: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pPr marL="342900" indent="-342900">
              <a:buAutoNum type="arabicPeriod"/>
            </a:pP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b="874"/>
          <a:stretch/>
        </p:blipFill>
        <p:spPr>
          <a:xfrm>
            <a:off x="1013013" y="280975"/>
            <a:ext cx="2011542" cy="2017660"/>
          </a:xfrm>
          <a:prstGeom prst="rect">
            <a:avLst/>
          </a:prstGeom>
        </p:spPr>
      </p:pic>
      <p:pic>
        <p:nvPicPr>
          <p:cNvPr id="16" name="Рисунок 15"/>
          <p:cNvPicPr>
            <a:picLocks noGrp="1" noChangeAspect="1"/>
          </p:cNvPicPr>
          <p:nvPr>
            <p:ph type="pic" sz="quarter" idx="1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1" r="4491"/>
          <a:stretch>
            <a:fillRect/>
          </a:stretch>
        </p:blipFill>
        <p:spPr>
          <a:xfrm>
            <a:off x="141288" y="2978150"/>
            <a:ext cx="5470525" cy="3381375"/>
          </a:xfrm>
          <a:prstGeom prst="rect">
            <a:avLst/>
          </a:prstGeom>
        </p:spPr>
      </p:pic>
      <p:pic>
        <p:nvPicPr>
          <p:cNvPr id="17" name="Рисунок 16"/>
          <p:cNvPicPr>
            <a:picLocks noGrp="1" noChangeAspect="1"/>
          </p:cNvPicPr>
          <p:nvPr>
            <p:ph type="pic" sz="quarter" idx="10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0" r="4470"/>
          <a:stretch>
            <a:fillRect/>
          </a:stretch>
        </p:blipFill>
        <p:spPr>
          <a:xfrm>
            <a:off x="141288" y="6754813"/>
            <a:ext cx="5470525" cy="337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314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;p1"/>
          <p:cNvSpPr/>
          <p:nvPr/>
        </p:nvSpPr>
        <p:spPr>
          <a:xfrm>
            <a:off x="7273868" y="10317480"/>
            <a:ext cx="573203" cy="1846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1" y="27734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423159" y="277341"/>
            <a:ext cx="6612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ВЯЗЕМСКАЯ УЛ., Д. 8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563155" y="2616485"/>
            <a:ext cx="5011828" cy="33623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817447" y="2649539"/>
            <a:ext cx="4322589" cy="20755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ДО БЛАГОУСТРОЙСТВА</a:t>
            </a: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1708" r="1708"/>
          <a:stretch>
            <a:fillRect/>
          </a:stretch>
        </p:blipFill>
        <p:spPr>
          <a:xfrm>
            <a:off x="9526588" y="2978150"/>
            <a:ext cx="5468937" cy="3381375"/>
          </a:xfrm>
          <a:prstGeom prst="rect">
            <a:avLst/>
          </a:prstGeom>
        </p:spPr>
      </p:pic>
      <p:pic>
        <p:nvPicPr>
          <p:cNvPr id="3" name="Рисунок 2"/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13161" r="13161"/>
          <a:stretch>
            <a:fillRect/>
          </a:stretch>
        </p:blipFill>
        <p:spPr>
          <a:xfrm>
            <a:off x="9526588" y="6734175"/>
            <a:ext cx="5468937" cy="337978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758986" y="2978726"/>
            <a:ext cx="3619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ВЫПОЛНЕННЫЕ РАБОТЫ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5790624" y="3440391"/>
            <a:ext cx="3588327" cy="657779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МАЛЫХ АРХИТЕКТУРНЫХ ФОРМ</a:t>
            </a:r>
          </a:p>
          <a:p>
            <a:pPr marL="342900" indent="-342900">
              <a:buFontTx/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ТРАВМОБЕЗОПАСНОГО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РЕМОНТ АСФАЛЬТОБЕТОННОГО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БОРТОВОГО КАМНЯ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РЕМОНТ ГАЗОНОВ</a:t>
            </a: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pPr marL="342900" indent="-342900">
              <a:buAutoNum type="arabicPeriod"/>
            </a:pP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b="874"/>
          <a:stretch/>
        </p:blipFill>
        <p:spPr>
          <a:xfrm>
            <a:off x="1013013" y="280975"/>
            <a:ext cx="2011542" cy="2017660"/>
          </a:xfrm>
          <a:prstGeom prst="rect">
            <a:avLst/>
          </a:prstGeom>
        </p:spPr>
      </p:pic>
      <p:pic>
        <p:nvPicPr>
          <p:cNvPr id="14" name="Рисунок 13"/>
          <p:cNvPicPr>
            <a:picLocks noGrp="1" noChangeAspect="1"/>
          </p:cNvPicPr>
          <p:nvPr>
            <p:ph type="pic" sz="quarter" idx="1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7" r="4557"/>
          <a:stretch>
            <a:fillRect/>
          </a:stretch>
        </p:blipFill>
        <p:spPr>
          <a:xfrm>
            <a:off x="141288" y="2978150"/>
            <a:ext cx="5470525" cy="3381375"/>
          </a:xfrm>
          <a:prstGeom prst="rect">
            <a:avLst/>
          </a:prstGeom>
        </p:spPr>
      </p:pic>
      <p:pic>
        <p:nvPicPr>
          <p:cNvPr id="16" name="Рисунок 15"/>
          <p:cNvPicPr>
            <a:picLocks noGrp="1" noChangeAspect="1"/>
          </p:cNvPicPr>
          <p:nvPr>
            <p:ph type="pic" sz="quarter" idx="10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" r="4460"/>
          <a:stretch>
            <a:fillRect/>
          </a:stretch>
        </p:blipFill>
        <p:spPr>
          <a:xfrm>
            <a:off x="141288" y="6754813"/>
            <a:ext cx="5470525" cy="337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683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;p1"/>
          <p:cNvSpPr/>
          <p:nvPr/>
        </p:nvSpPr>
        <p:spPr>
          <a:xfrm>
            <a:off x="7273868" y="10317480"/>
            <a:ext cx="573203" cy="1846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1" y="27734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456560" y="277341"/>
            <a:ext cx="6612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ВЯЗЕМСКАЯ УЛ., Д. </a:t>
            </a:r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10</a:t>
            </a:r>
            <a:endParaRPr lang="ru-RU" sz="3200" b="1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63155" y="2616485"/>
            <a:ext cx="5011828" cy="33623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817447" y="2649539"/>
            <a:ext cx="4322589" cy="20755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ДО БЛАГОУСТРОЙСТВА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8860" r="8860"/>
          <a:stretch>
            <a:fillRect/>
          </a:stretch>
        </p:blipFill>
        <p:spPr>
          <a:xfrm>
            <a:off x="9526588" y="2978150"/>
            <a:ext cx="5468937" cy="3381375"/>
          </a:xfrm>
          <a:prstGeom prst="rect">
            <a:avLst/>
          </a:prstGeom>
        </p:spPr>
      </p:pic>
      <p:pic>
        <p:nvPicPr>
          <p:cNvPr id="2" name="Рисунок 1"/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881" r="881"/>
          <a:stretch>
            <a:fillRect/>
          </a:stretch>
        </p:blipFill>
        <p:spPr>
          <a:xfrm>
            <a:off x="9526588" y="6734175"/>
            <a:ext cx="5468937" cy="337978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758986" y="2978726"/>
            <a:ext cx="3619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ВЫПОЛНЕННЫЕ РАБОТЫ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5790624" y="3440391"/>
            <a:ext cx="3588327" cy="657779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МАЛЫХ АРХИТЕКТУРНЫХ ФОРМ</a:t>
            </a:r>
          </a:p>
          <a:p>
            <a:pPr marL="342900" indent="-342900">
              <a:buFontTx/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ТРАВМОБЕЗОПАСНОГО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РЕМОНТ АСФАЛЬТОБЕТОННОГО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БОРТОВОГО КАМНЯ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РЕМОНТ ГАЗОНОВ</a:t>
            </a: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pPr marL="342900" indent="-342900">
              <a:buAutoNum type="arabicPeriod"/>
            </a:pP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b="874"/>
          <a:stretch/>
        </p:blipFill>
        <p:spPr>
          <a:xfrm>
            <a:off x="1013013" y="280975"/>
            <a:ext cx="2011542" cy="2017660"/>
          </a:xfrm>
          <a:prstGeom prst="rect">
            <a:avLst/>
          </a:prstGeom>
        </p:spPr>
      </p:pic>
      <p:pic>
        <p:nvPicPr>
          <p:cNvPr id="14" name="Рисунок 13"/>
          <p:cNvPicPr>
            <a:picLocks noGrp="1" noChangeAspect="1"/>
          </p:cNvPicPr>
          <p:nvPr>
            <p:ph type="pic" sz="quarter" idx="1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5" r="4425"/>
          <a:stretch>
            <a:fillRect/>
          </a:stretch>
        </p:blipFill>
        <p:spPr>
          <a:xfrm>
            <a:off x="141288" y="2978150"/>
            <a:ext cx="5470525" cy="3381375"/>
          </a:xfrm>
          <a:prstGeom prst="rect">
            <a:avLst/>
          </a:prstGeom>
        </p:spPr>
      </p:pic>
      <p:pic>
        <p:nvPicPr>
          <p:cNvPr id="16" name="Рисунок 15"/>
          <p:cNvPicPr>
            <a:picLocks noGrp="1" noChangeAspect="1"/>
          </p:cNvPicPr>
          <p:nvPr>
            <p:ph type="pic" sz="quarter" idx="10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" r="4404"/>
          <a:stretch>
            <a:fillRect/>
          </a:stretch>
        </p:blipFill>
        <p:spPr>
          <a:xfrm>
            <a:off x="141288" y="6754813"/>
            <a:ext cx="5470525" cy="337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34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;p1"/>
          <p:cNvSpPr/>
          <p:nvPr/>
        </p:nvSpPr>
        <p:spPr>
          <a:xfrm>
            <a:off x="7273868" y="10317480"/>
            <a:ext cx="573203" cy="1846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1" y="27734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611091" y="277341"/>
            <a:ext cx="6612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КРАСНЫХ ЗОРЬ </a:t>
            </a:r>
            <a:r>
              <a:rPr lang="ru-RU" sz="32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УЛ., Д. </a:t>
            </a:r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59Б</a:t>
            </a:r>
            <a:endParaRPr lang="ru-RU" sz="3200" b="1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63155" y="2616485"/>
            <a:ext cx="5011828" cy="33623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817447" y="2649539"/>
            <a:ext cx="4322589" cy="20755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ДО БЛАГОУСТРОЙСТВА</a:t>
            </a: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8993" b="8993"/>
          <a:stretch>
            <a:fillRect/>
          </a:stretch>
        </p:blipFill>
        <p:spPr>
          <a:xfrm>
            <a:off x="141288" y="6754813"/>
            <a:ext cx="5470525" cy="3379787"/>
          </a:xfrm>
          <a:prstGeom prst="rect">
            <a:avLst/>
          </a:prstGeom>
        </p:spPr>
      </p:pic>
      <p:pic>
        <p:nvPicPr>
          <p:cNvPr id="3" name="Рисунок 2"/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t="6280" b="6280"/>
          <a:stretch>
            <a:fillRect/>
          </a:stretch>
        </p:blipFill>
        <p:spPr>
          <a:xfrm>
            <a:off x="9526588" y="2978150"/>
            <a:ext cx="5468937" cy="3381375"/>
          </a:xfrm>
          <a:prstGeom prst="rect">
            <a:avLst/>
          </a:prstGeo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t="6442" b="6442"/>
          <a:stretch>
            <a:fillRect/>
          </a:stretch>
        </p:blipFill>
        <p:spPr>
          <a:xfrm>
            <a:off x="9526588" y="6734175"/>
            <a:ext cx="5468937" cy="337978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758986" y="2978726"/>
            <a:ext cx="3619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ВЫПОЛНЕННЫЕ РАБОТЫ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5790624" y="3440391"/>
            <a:ext cx="3588327" cy="657779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МАЛЫХ АРХИТЕКТУРНЫХ ФОРМ</a:t>
            </a:r>
          </a:p>
          <a:p>
            <a:pPr marL="342900" indent="-342900">
              <a:buFontTx/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ТРАВМОБЕЗОПАСНОГО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РЕМОНТ АСФАЛЬТОБЕТОННОГО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БОРТОВОГО КАМНЯ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РЕМОНТ ГАЗОНОВ</a:t>
            </a: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pPr marL="342900" indent="-342900">
              <a:buAutoNum type="arabicPeriod"/>
            </a:pP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b="874"/>
          <a:stretch/>
        </p:blipFill>
        <p:spPr>
          <a:xfrm>
            <a:off x="1013013" y="280975"/>
            <a:ext cx="2011542" cy="2017660"/>
          </a:xfrm>
          <a:prstGeom prst="rect">
            <a:avLst/>
          </a:prstGeom>
        </p:spPr>
      </p:pic>
      <p:pic>
        <p:nvPicPr>
          <p:cNvPr id="14" name="Рисунок 13"/>
          <p:cNvPicPr>
            <a:picLocks noGrp="1" noChangeAspect="1"/>
          </p:cNvPicPr>
          <p:nvPr>
            <p:ph type="pic" sz="quarter" idx="1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8" b="8858"/>
          <a:stretch>
            <a:fillRect/>
          </a:stretch>
        </p:blipFill>
        <p:spPr>
          <a:xfrm>
            <a:off x="141288" y="2978150"/>
            <a:ext cx="5470525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754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;p1"/>
          <p:cNvSpPr/>
          <p:nvPr/>
        </p:nvSpPr>
        <p:spPr>
          <a:xfrm>
            <a:off x="7273868" y="10317480"/>
            <a:ext cx="573203" cy="1846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1" y="27734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611091" y="277341"/>
            <a:ext cx="6612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БЕЛОВЕЖСКАЯ </a:t>
            </a:r>
            <a:r>
              <a:rPr lang="ru-RU" sz="32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УЛ., Д. </a:t>
            </a:r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61</a:t>
            </a:r>
            <a:endParaRPr lang="ru-RU" sz="3200" b="1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63155" y="2616485"/>
            <a:ext cx="5011828" cy="33623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817447" y="2649539"/>
            <a:ext cx="4322589" cy="20755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ДО БЛАГОУСТРОЙСТВА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967" b="7967"/>
          <a:stretch>
            <a:fillRect/>
          </a:stretch>
        </p:blipFill>
        <p:spPr>
          <a:xfrm>
            <a:off x="141288" y="6754813"/>
            <a:ext cx="5470525" cy="3379787"/>
          </a:xfrm>
          <a:prstGeom prst="rect">
            <a:avLst/>
          </a:prstGeom>
        </p:spPr>
      </p:pic>
      <p:pic>
        <p:nvPicPr>
          <p:cNvPr id="7" name="Рисунок 6"/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t="4433" b="4433"/>
          <a:stretch>
            <a:fillRect/>
          </a:stretch>
        </p:blipFill>
        <p:spPr>
          <a:xfrm>
            <a:off x="9488488" y="2952750"/>
            <a:ext cx="5468937" cy="3379788"/>
          </a:xfrm>
          <a:prstGeom prst="rect">
            <a:avLst/>
          </a:prstGeom>
        </p:spPr>
      </p:pic>
      <p:pic>
        <p:nvPicPr>
          <p:cNvPr id="11" name="Рисунок 10"/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6296" r="6296"/>
          <a:stretch>
            <a:fillRect/>
          </a:stretch>
        </p:blipFill>
        <p:spPr>
          <a:xfrm>
            <a:off x="9526588" y="6734175"/>
            <a:ext cx="5468937" cy="3379788"/>
          </a:xfrm>
          <a:prstGeom prst="rect">
            <a:avLst/>
          </a:prstGeom>
        </p:spPr>
      </p:pic>
      <p:pic>
        <p:nvPicPr>
          <p:cNvPr id="3" name="Рисунок 2"/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t="7862" b="7862"/>
          <a:stretch>
            <a:fillRect/>
          </a:stretch>
        </p:blipFill>
        <p:spPr>
          <a:xfrm>
            <a:off x="141288" y="2978150"/>
            <a:ext cx="5470525" cy="338137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758986" y="2978726"/>
            <a:ext cx="3619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ВЫПОЛНЕННЫЕ РАБОТЫ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5790624" y="3440391"/>
            <a:ext cx="3588327" cy="657779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МАЛЫХ АРХИТЕКТУРНЫХ ФОРМ</a:t>
            </a:r>
          </a:p>
          <a:p>
            <a:pPr marL="342900" indent="-342900">
              <a:buFontTx/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ТРАВМОБЕЗОПАСНОГО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РЕМОНТ АСФАЛЬТОБЕТОННОГО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БОРТОВОГО КАМНЯ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РЕМОНТ ГАЗОНОВ</a:t>
            </a: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pPr marL="342900" indent="-342900">
              <a:buAutoNum type="arabicPeriod"/>
            </a:pP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b="874"/>
          <a:stretch/>
        </p:blipFill>
        <p:spPr>
          <a:xfrm>
            <a:off x="1013013" y="280975"/>
            <a:ext cx="2011542" cy="201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29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;p1"/>
          <p:cNvSpPr/>
          <p:nvPr/>
        </p:nvSpPr>
        <p:spPr>
          <a:xfrm>
            <a:off x="7273868" y="10317480"/>
            <a:ext cx="573203" cy="1846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1" y="27734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611091" y="277341"/>
            <a:ext cx="6612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МОЖАЙСКОЕ ШОССЕ </a:t>
            </a:r>
            <a:r>
              <a:rPr lang="ru-RU" sz="32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Д. </a:t>
            </a:r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33</a:t>
            </a:r>
            <a:endParaRPr lang="ru-RU" sz="3200" b="1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63155" y="2616485"/>
            <a:ext cx="5011828" cy="33623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817447" y="2649539"/>
            <a:ext cx="4322589" cy="20755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ДО БЛАГОУСТРОЙСТВА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957" r="957"/>
          <a:stretch>
            <a:fillRect/>
          </a:stretch>
        </p:blipFill>
        <p:spPr>
          <a:xfrm>
            <a:off x="141288" y="6754813"/>
            <a:ext cx="5470525" cy="3379787"/>
          </a:xfrm>
          <a:prstGeom prst="rect">
            <a:avLst/>
          </a:prstGeo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t="3015" b="3015"/>
          <a:stretch>
            <a:fillRect/>
          </a:stretch>
        </p:blipFill>
        <p:spPr>
          <a:xfrm>
            <a:off x="9526588" y="2978150"/>
            <a:ext cx="5468937" cy="3381375"/>
          </a:xfrm>
          <a:prstGeom prst="rect">
            <a:avLst/>
          </a:prstGeom>
        </p:spPr>
      </p:pic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t="5094" b="5094"/>
          <a:stretch>
            <a:fillRect/>
          </a:stretch>
        </p:blipFill>
        <p:spPr>
          <a:xfrm>
            <a:off x="9526588" y="6734175"/>
            <a:ext cx="5468937" cy="3379788"/>
          </a:xfrm>
          <a:prstGeom prst="rect">
            <a:avLst/>
          </a:prstGeom>
        </p:spPr>
      </p:pic>
      <p:pic>
        <p:nvPicPr>
          <p:cNvPr id="2" name="Рисунок 1"/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l="1295" r="1295"/>
          <a:stretch>
            <a:fillRect/>
          </a:stretch>
        </p:blipFill>
        <p:spPr>
          <a:xfrm>
            <a:off x="141288" y="2978150"/>
            <a:ext cx="5470525" cy="338137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758986" y="2978726"/>
            <a:ext cx="3619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ВЫПОЛНЕННЫЕ РАБОТЫ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5790624" y="3440391"/>
            <a:ext cx="3588327" cy="657779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МАЛЫХ АРХИТЕКТУРНЫХ ФОРМ</a:t>
            </a:r>
          </a:p>
          <a:p>
            <a:pPr marL="342900" indent="-342900">
              <a:buFontTx/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ТРАВМОБЕЗОПАСНОГО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РЕМОНТ АСФАЛЬТОБЕТОННОГО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БОРТОВОГО КАМНЯ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РЕМОНТ ГАЗОНОВ</a:t>
            </a: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pPr marL="342900" indent="-342900">
              <a:buAutoNum type="arabicPeriod"/>
            </a:pP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b="874"/>
          <a:stretch/>
        </p:blipFill>
        <p:spPr>
          <a:xfrm>
            <a:off x="1013013" y="280975"/>
            <a:ext cx="2011542" cy="201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22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;p1"/>
          <p:cNvSpPr/>
          <p:nvPr/>
        </p:nvSpPr>
        <p:spPr>
          <a:xfrm>
            <a:off x="7273868" y="10317480"/>
            <a:ext cx="573203" cy="1846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1" y="27734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611091" y="277341"/>
            <a:ext cx="6612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МОЖАЙСКОЕ ШОССЕ </a:t>
            </a:r>
            <a:r>
              <a:rPr lang="ru-RU" sz="32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Д. </a:t>
            </a:r>
            <a:r>
              <a:rPr lang="ru-RU" sz="3200" b="1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40</a:t>
            </a:r>
            <a:endParaRPr lang="ru-RU" sz="3200" b="1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63155" y="2616485"/>
            <a:ext cx="5011828" cy="33623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817447" y="2649539"/>
            <a:ext cx="4322589" cy="20755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ФОТОФИКСАЦИЯ ДО БЛАГОУСТРОЙСТВА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8157" b="8157"/>
          <a:stretch>
            <a:fillRect/>
          </a:stretch>
        </p:blipFill>
        <p:spPr>
          <a:xfrm>
            <a:off x="141288" y="6754813"/>
            <a:ext cx="5470525" cy="3379787"/>
          </a:xfrm>
          <a:prstGeom prst="rect">
            <a:avLst/>
          </a:prstGeo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t="4190" b="4190"/>
          <a:stretch>
            <a:fillRect/>
          </a:stretch>
        </p:blipFill>
        <p:spPr>
          <a:xfrm>
            <a:off x="9526588" y="2978150"/>
            <a:ext cx="5468937" cy="3381375"/>
          </a:xfrm>
          <a:prstGeom prst="rect">
            <a:avLst/>
          </a:prstGeom>
        </p:spPr>
      </p:pic>
      <p:pic>
        <p:nvPicPr>
          <p:cNvPr id="12" name="Рисунок 11"/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t="3906" b="3906"/>
          <a:stretch>
            <a:fillRect/>
          </a:stretch>
        </p:blipFill>
        <p:spPr>
          <a:xfrm>
            <a:off x="9526588" y="6734175"/>
            <a:ext cx="5468937" cy="3379788"/>
          </a:xfrm>
          <a:prstGeom prst="rect">
            <a:avLst/>
          </a:prstGeom>
        </p:spPr>
      </p:pic>
      <p:pic>
        <p:nvPicPr>
          <p:cNvPr id="2" name="Рисунок 1"/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t="4698" b="4698"/>
          <a:stretch>
            <a:fillRect/>
          </a:stretch>
        </p:blipFill>
        <p:spPr>
          <a:xfrm>
            <a:off x="141288" y="2978150"/>
            <a:ext cx="5470525" cy="338137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758986" y="2978726"/>
            <a:ext cx="3619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465676"/>
                </a:solidFill>
                <a:latin typeface="Segoe UI Light" panose="020B0502040204020203" pitchFamily="34" charset="0"/>
              </a:rPr>
              <a:t>ВЫПОЛНЕННЫЕ РАБОТЫ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5790624" y="3440391"/>
            <a:ext cx="3588327" cy="657779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МАЛЫХ АРХИТЕКТУРНЫХ ФОРМ</a:t>
            </a:r>
          </a:p>
          <a:p>
            <a:pPr marL="342900" indent="-342900">
              <a:buFontTx/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ТРАВМОБЕЗОПАСНОГО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РЕМОНТ АСФАЛЬТОБЕТОННОГО ПОКРЫТИЯ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rgbClr val="465676"/>
                </a:solidFill>
                <a:latin typeface="Segoe UI Light" panose="020B0502040204020203" pitchFamily="34" charset="0"/>
              </a:rPr>
              <a:t>ЗАМЕНА БОРТОВОГО КАМНЯ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65676"/>
                </a:solidFill>
                <a:latin typeface="Segoe UI Light" panose="020B0502040204020203" pitchFamily="34" charset="0"/>
              </a:rPr>
              <a:t>РЕМОНТ ГАЗОНОВ</a:t>
            </a: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  <a:p>
            <a:pPr marL="342900" indent="-342900">
              <a:buAutoNum type="arabicPeriod"/>
            </a:pPr>
            <a:endParaRPr lang="ru-RU" sz="1600" dirty="0">
              <a:solidFill>
                <a:srgbClr val="465676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b="874"/>
          <a:stretch/>
        </p:blipFill>
        <p:spPr>
          <a:xfrm>
            <a:off x="1013013" y="280975"/>
            <a:ext cx="2011542" cy="201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029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17247</TotalTime>
  <Words>541</Words>
  <Application>Microsoft Office PowerPoint</Application>
  <PresentationFormat>Произвольный</PresentationFormat>
  <Paragraphs>163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-</dc:creator>
  <cp:lastModifiedBy>User</cp:lastModifiedBy>
  <cp:revision>698</cp:revision>
  <cp:lastPrinted>2022-08-24T14:34:37Z</cp:lastPrinted>
  <dcterms:modified xsi:type="dcterms:W3CDTF">2024-11-28T09:53:43Z</dcterms:modified>
</cp:coreProperties>
</file>